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1"/>
  </p:notesMasterIdLst>
  <p:sldIdLst>
    <p:sldId id="351" r:id="rId3"/>
    <p:sldId id="352" r:id="rId4"/>
    <p:sldId id="353" r:id="rId5"/>
    <p:sldId id="354" r:id="rId6"/>
    <p:sldId id="355" r:id="rId7"/>
    <p:sldId id="356" r:id="rId8"/>
    <p:sldId id="357" r:id="rId9"/>
    <p:sldId id="358"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50" autoAdjust="0"/>
    <p:restoredTop sz="79881" autoAdjust="0"/>
  </p:normalViewPr>
  <p:slideViewPr>
    <p:cSldViewPr snapToGrid="0">
      <p:cViewPr varScale="1">
        <p:scale>
          <a:sx n="91" d="100"/>
          <a:sy n="91" d="100"/>
        </p:scale>
        <p:origin x="14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C7FAD-C3B8-4132-AC04-DB1CBFE0FE37}" type="datetimeFigureOut">
              <a:rPr lang="en-US" smtClean="0"/>
              <a:t>7/13/2021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7D4D7-1CAA-40A1-BD52-E5F2E9DBD4C4}" type="slidenum">
              <a:rPr lang="en-US" smtClean="0"/>
              <a:t>‹#›</a:t>
            </a:fld>
            <a:endParaRPr lang="en-US"/>
          </a:p>
        </p:txBody>
      </p:sp>
    </p:spTree>
    <p:extLst>
      <p:ext uri="{BB962C8B-B14F-4D97-AF65-F5344CB8AC3E}">
        <p14:creationId xmlns:p14="http://schemas.microsoft.com/office/powerpoint/2010/main" val="1891085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DC7764-7E8F-4108-81BE-A73F61FD2C32}"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178761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DC7764-7E8F-4108-81BE-A73F61FD2C32}"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238684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DC7764-7E8F-4108-81BE-A73F61FD2C32}"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1189366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C7B316-1BAB-4604-99A3-4AD0C8A82E0D}"/>
              </a:ext>
            </a:extLst>
          </p:cNvPr>
          <p:cNvSpPr/>
          <p:nvPr userDrawn="1"/>
        </p:nvSpPr>
        <p:spPr>
          <a:xfrm>
            <a:off x="-1" y="0"/>
            <a:ext cx="8229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2C1BADBE-503A-4F53-B9FF-510715E95BA7}"/>
              </a:ext>
            </a:extLst>
          </p:cNvPr>
          <p:cNvSpPr/>
          <p:nvPr userDrawn="1"/>
        </p:nvSpPr>
        <p:spPr>
          <a:xfrm>
            <a:off x="1629350" y="2398000"/>
            <a:ext cx="6775152" cy="2062003"/>
          </a:xfrm>
          <a:prstGeom prst="rect">
            <a:avLst/>
          </a:prstGeom>
          <a:solidFill>
            <a:schemeClr val="bg1"/>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Animal U Logo">
            <a:extLst>
              <a:ext uri="{FF2B5EF4-FFF2-40B4-BE49-F238E27FC236}">
                <a16:creationId xmlns:a16="http://schemas.microsoft.com/office/drawing/2014/main" id="{2D95CFDD-3B02-4604-A19B-F06EE6AF70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286000"/>
            <a:ext cx="2181143" cy="2286000"/>
          </a:xfrm>
          <a:prstGeom prst="rect">
            <a:avLst/>
          </a:prstGeom>
        </p:spPr>
      </p:pic>
      <p:pic>
        <p:nvPicPr>
          <p:cNvPr id="13" name="Picture 12">
            <a:extLst>
              <a:ext uri="{FF2B5EF4-FFF2-40B4-BE49-F238E27FC236}">
                <a16:creationId xmlns:a16="http://schemas.microsoft.com/office/drawing/2014/main" id="{EAD06D0F-5DF1-45B5-86D6-5E1A01FB78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700306">
            <a:off x="4674664" y="4966087"/>
            <a:ext cx="1790411" cy="1597248"/>
          </a:xfrm>
          <a:prstGeom prst="rect">
            <a:avLst/>
          </a:prstGeom>
        </p:spPr>
      </p:pic>
      <p:pic>
        <p:nvPicPr>
          <p:cNvPr id="11" name="Picture 10">
            <a:extLst>
              <a:ext uri="{FF2B5EF4-FFF2-40B4-BE49-F238E27FC236}">
                <a16:creationId xmlns:a16="http://schemas.microsoft.com/office/drawing/2014/main" id="{D5522354-3784-41B5-AD1F-0F800E8D2F6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549228">
            <a:off x="3089213" y="4807439"/>
            <a:ext cx="1055441" cy="1848798"/>
          </a:xfrm>
          <a:prstGeom prst="rect">
            <a:avLst/>
          </a:prstGeom>
        </p:spPr>
      </p:pic>
      <p:pic>
        <p:nvPicPr>
          <p:cNvPr id="12" name="Picture 11">
            <a:extLst>
              <a:ext uri="{FF2B5EF4-FFF2-40B4-BE49-F238E27FC236}">
                <a16:creationId xmlns:a16="http://schemas.microsoft.com/office/drawing/2014/main" id="{9FDF300B-06A4-4C8B-B2E8-F9306FC03FE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7768">
            <a:off x="6990556" y="4429636"/>
            <a:ext cx="1539088" cy="1751711"/>
          </a:xfrm>
          <a:prstGeom prst="rect">
            <a:avLst/>
          </a:prstGeom>
        </p:spPr>
      </p:pic>
      <p:pic>
        <p:nvPicPr>
          <p:cNvPr id="14" name="Picture 13">
            <a:extLst>
              <a:ext uri="{FF2B5EF4-FFF2-40B4-BE49-F238E27FC236}">
                <a16:creationId xmlns:a16="http://schemas.microsoft.com/office/drawing/2014/main" id="{D3269DB1-603E-4CE5-9FFA-19E2CC05DD8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879653">
            <a:off x="6377893" y="611036"/>
            <a:ext cx="1954281" cy="1756796"/>
          </a:xfrm>
          <a:prstGeom prst="rect">
            <a:avLst/>
          </a:prstGeom>
        </p:spPr>
      </p:pic>
      <p:sp>
        <p:nvSpPr>
          <p:cNvPr id="2" name="Title 1">
            <a:extLst>
              <a:ext uri="{FF2B5EF4-FFF2-40B4-BE49-F238E27FC236}">
                <a16:creationId xmlns:a16="http://schemas.microsoft.com/office/drawing/2014/main" id="{173730B2-187E-4A9E-A1B6-FEFDAD72A6CB}"/>
              </a:ext>
            </a:extLst>
          </p:cNvPr>
          <p:cNvSpPr>
            <a:spLocks noGrp="1"/>
          </p:cNvSpPr>
          <p:nvPr>
            <p:ph type="ctrTitle"/>
          </p:nvPr>
        </p:nvSpPr>
        <p:spPr>
          <a:xfrm>
            <a:off x="2576974" y="2397999"/>
            <a:ext cx="5622809" cy="1111964"/>
          </a:xfrm>
        </p:spPr>
        <p:txBody>
          <a:bodyPr anchor="b">
            <a:normAutofit/>
          </a:bodyPr>
          <a:lstStyle>
            <a:lvl1pPr algn="l">
              <a:defRPr sz="3000">
                <a:solidFill>
                  <a:schemeClr val="accent1"/>
                </a:solidFill>
                <a:latin typeface="Peckham Black" panose="00000900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FDDA372A-525F-41DD-82A0-112631B7607A}"/>
              </a:ext>
            </a:extLst>
          </p:cNvPr>
          <p:cNvSpPr>
            <a:spLocks noGrp="1"/>
          </p:cNvSpPr>
          <p:nvPr>
            <p:ph type="subTitle" idx="1"/>
          </p:nvPr>
        </p:nvSpPr>
        <p:spPr>
          <a:xfrm>
            <a:off x="2576974" y="3509964"/>
            <a:ext cx="5622809" cy="950039"/>
          </a:xfrm>
        </p:spPr>
        <p:txBody>
          <a:bodyPr/>
          <a:lstStyle>
            <a:lvl1pPr marL="0" indent="0" algn="l">
              <a:buNone/>
              <a:defRPr sz="1800">
                <a:solidFill>
                  <a:schemeClr val="tx1">
                    <a:lumMod val="65000"/>
                    <a:lumOff val="35000"/>
                  </a:schemeClr>
                </a:solidFill>
                <a:latin typeface="Peckham Black" panose="00000900000000000000"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6" name="Picture 15">
            <a:extLst>
              <a:ext uri="{FF2B5EF4-FFF2-40B4-BE49-F238E27FC236}">
                <a16:creationId xmlns:a16="http://schemas.microsoft.com/office/drawing/2014/main" id="{9ADAE07C-EA16-47DC-8DB5-738EBD0505D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086337">
            <a:off x="4735124" y="524810"/>
            <a:ext cx="1009695" cy="1761977"/>
          </a:xfrm>
          <a:prstGeom prst="rect">
            <a:avLst/>
          </a:prstGeom>
        </p:spPr>
      </p:pic>
      <p:pic>
        <p:nvPicPr>
          <p:cNvPr id="17" name="Picture 16">
            <a:extLst>
              <a:ext uri="{FF2B5EF4-FFF2-40B4-BE49-F238E27FC236}">
                <a16:creationId xmlns:a16="http://schemas.microsoft.com/office/drawing/2014/main" id="{FB467B84-E11B-4A68-B6BE-741CFE1D092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1111654">
            <a:off x="2647170" y="581192"/>
            <a:ext cx="2068492" cy="1518395"/>
          </a:xfrm>
          <a:prstGeom prst="rect">
            <a:avLst/>
          </a:prstGeom>
        </p:spPr>
      </p:pic>
    </p:spTree>
    <p:extLst>
      <p:ext uri="{BB962C8B-B14F-4D97-AF65-F5344CB8AC3E}">
        <p14:creationId xmlns:p14="http://schemas.microsoft.com/office/powerpoint/2010/main" val="2708666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7E08-6BAF-4B15-B824-B3B14B1978C2}"/>
              </a:ext>
            </a:extLst>
          </p:cNvPr>
          <p:cNvSpPr>
            <a:spLocks noGrp="1"/>
          </p:cNvSpPr>
          <p:nvPr>
            <p:ph type="title"/>
          </p:nvPr>
        </p:nvSpPr>
        <p:spPr>
          <a:xfrm>
            <a:off x="3494602" y="1709739"/>
            <a:ext cx="5015986" cy="1423076"/>
          </a:xfrm>
        </p:spPr>
        <p:txBody>
          <a:bodyPr anchor="b">
            <a:normAutofit/>
          </a:bodyPr>
          <a:lstStyle>
            <a:lvl1pPr>
              <a:defRPr lang="en-US" sz="3000" kern="1200" dirty="0">
                <a:solidFill>
                  <a:schemeClr val="accent1"/>
                </a:solidFill>
                <a:latin typeface="Peckham Black" panose="00000900000000000000" pitchFamily="50" charset="0"/>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A1AD28FC-3DA3-43DC-95B1-F7AEA84276A4}"/>
              </a:ext>
            </a:extLst>
          </p:cNvPr>
          <p:cNvSpPr>
            <a:spLocks noGrp="1"/>
          </p:cNvSpPr>
          <p:nvPr>
            <p:ph type="body" idx="1"/>
          </p:nvPr>
        </p:nvSpPr>
        <p:spPr>
          <a:xfrm>
            <a:off x="3494602" y="3371354"/>
            <a:ext cx="5015986" cy="2718297"/>
          </a:xfrm>
        </p:spPr>
        <p:txBody>
          <a:bodyPr/>
          <a:lstStyle>
            <a:lvl1pPr marL="0" indent="0">
              <a:buNone/>
              <a:defRPr sz="1800">
                <a:solidFill>
                  <a:schemeClr val="tx1">
                    <a:lumMod val="65000"/>
                    <a:lumOff val="3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pic>
        <p:nvPicPr>
          <p:cNvPr id="7" name="Animal U Logo">
            <a:extLst>
              <a:ext uri="{FF2B5EF4-FFF2-40B4-BE49-F238E27FC236}">
                <a16:creationId xmlns:a16="http://schemas.microsoft.com/office/drawing/2014/main" id="{FDCE05E6-164D-4D19-B6B0-E98332F3B3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286000"/>
            <a:ext cx="2181143" cy="2286000"/>
          </a:xfrm>
          <a:prstGeom prst="rect">
            <a:avLst/>
          </a:prstGeom>
        </p:spPr>
      </p:pic>
      <p:cxnSp>
        <p:nvCxnSpPr>
          <p:cNvPr id="9" name="Straight Connector 8">
            <a:extLst>
              <a:ext uri="{FF2B5EF4-FFF2-40B4-BE49-F238E27FC236}">
                <a16:creationId xmlns:a16="http://schemas.microsoft.com/office/drawing/2014/main" id="{59156079-4630-4921-83B5-F03A5C6B8756}"/>
              </a:ext>
            </a:extLst>
          </p:cNvPr>
          <p:cNvCxnSpPr/>
          <p:nvPr userDrawn="1"/>
        </p:nvCxnSpPr>
        <p:spPr>
          <a:xfrm>
            <a:off x="2892287" y="1304014"/>
            <a:ext cx="0" cy="446068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266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A5F0-FDA5-4A79-B6DE-238DD930ED13}"/>
              </a:ext>
            </a:extLst>
          </p:cNvPr>
          <p:cNvSpPr>
            <a:spLocks noGrp="1"/>
          </p:cNvSpPr>
          <p:nvPr>
            <p:ph type="title"/>
          </p:nvPr>
        </p:nvSpPr>
        <p:spPr>
          <a:xfrm>
            <a:off x="1186732" y="136526"/>
            <a:ext cx="7328618" cy="544512"/>
          </a:xfrm>
        </p:spPr>
        <p:txBody>
          <a:bodyPr anchor="b" anchorCtr="0">
            <a:normAutofit/>
          </a:bodyPr>
          <a:lstStyle>
            <a:lvl1pPr>
              <a:defRPr sz="1800">
                <a:solidFill>
                  <a:schemeClr val="accent1"/>
                </a:solidFill>
                <a:latin typeface="Peckham Black" panose="00000900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CE81E53-B1CB-455C-8BBD-93323C48E9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25CECB7-5562-4C75-BC77-20F23A9B6A95}"/>
              </a:ext>
            </a:extLst>
          </p:cNvPr>
          <p:cNvSpPr>
            <a:spLocks noGrp="1"/>
          </p:cNvSpPr>
          <p:nvPr>
            <p:ph type="sldNum" sz="quarter" idx="12"/>
          </p:nvPr>
        </p:nvSpPr>
        <p:spPr>
          <a:xfrm>
            <a:off x="8660047" y="6477001"/>
            <a:ext cx="446764" cy="365125"/>
          </a:xfrm>
          <a:prstGeom prst="rect">
            <a:avLst/>
          </a:prstGeom>
        </p:spPr>
        <p:txBody>
          <a:bodyPr/>
          <a:lstStyle>
            <a:lvl1pPr algn="r">
              <a:defRPr>
                <a:latin typeface="Peckham Black" panose="00000900000000000000" pitchFamily="50" charset="0"/>
              </a:defRPr>
            </a:lvl1pPr>
          </a:lstStyle>
          <a:p>
            <a:fld id="{DF85F450-3CC6-4B31-8DF8-41A027D7B3A7}" type="slidenum">
              <a:rPr lang="en-US" smtClean="0"/>
              <a:pPr/>
              <a:t>‹#›</a:t>
            </a:fld>
            <a:endParaRPr lang="en-US"/>
          </a:p>
        </p:txBody>
      </p:sp>
      <p:pic>
        <p:nvPicPr>
          <p:cNvPr id="7" name="Animal U Logo">
            <a:extLst>
              <a:ext uri="{FF2B5EF4-FFF2-40B4-BE49-F238E27FC236}">
                <a16:creationId xmlns:a16="http://schemas.microsoft.com/office/drawing/2014/main" id="{DA6FAE6B-9982-485A-84B8-D90BF5CFCC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90224"/>
            <a:ext cx="815558" cy="854765"/>
          </a:xfrm>
          <a:prstGeom prst="rect">
            <a:avLst/>
          </a:prstGeom>
        </p:spPr>
      </p:pic>
      <p:sp>
        <p:nvSpPr>
          <p:cNvPr id="9" name="Text Placeholder 8">
            <a:extLst>
              <a:ext uri="{FF2B5EF4-FFF2-40B4-BE49-F238E27FC236}">
                <a16:creationId xmlns:a16="http://schemas.microsoft.com/office/drawing/2014/main" id="{71F95328-00D3-4182-A7AA-3B36620C2F5D}"/>
              </a:ext>
            </a:extLst>
          </p:cNvPr>
          <p:cNvSpPr>
            <a:spLocks noGrp="1"/>
          </p:cNvSpPr>
          <p:nvPr>
            <p:ph type="body" sz="quarter" idx="13"/>
          </p:nvPr>
        </p:nvSpPr>
        <p:spPr>
          <a:xfrm>
            <a:off x="1187053" y="588169"/>
            <a:ext cx="7328297" cy="544512"/>
          </a:xfrm>
        </p:spPr>
        <p:txBody>
          <a:bodyPr>
            <a:noAutofit/>
          </a:bodyPr>
          <a:lstStyle>
            <a:lvl1pPr marL="0" indent="0">
              <a:buNone/>
              <a:defRPr sz="2175">
                <a:solidFill>
                  <a:schemeClr val="tx1">
                    <a:lumMod val="65000"/>
                    <a:lumOff val="35000"/>
                  </a:schemeClr>
                </a:solidFill>
                <a:latin typeface="Peckham Black" panose="00000900000000000000" pitchFamily="50" charset="0"/>
              </a:defRPr>
            </a:lvl1pPr>
            <a:lvl2pPr marL="342900" indent="0">
              <a:buNone/>
              <a:defRPr sz="2175">
                <a:solidFill>
                  <a:schemeClr val="tx1">
                    <a:lumMod val="65000"/>
                    <a:lumOff val="35000"/>
                  </a:schemeClr>
                </a:solidFill>
                <a:latin typeface="Peckham Black" panose="00000900000000000000" pitchFamily="50" charset="0"/>
              </a:defRPr>
            </a:lvl2pPr>
            <a:lvl3pPr marL="685800" indent="0">
              <a:buNone/>
              <a:defRPr sz="2175">
                <a:solidFill>
                  <a:schemeClr val="tx1">
                    <a:lumMod val="65000"/>
                    <a:lumOff val="35000"/>
                  </a:schemeClr>
                </a:solidFill>
                <a:latin typeface="Peckham Black" panose="00000900000000000000" pitchFamily="50" charset="0"/>
              </a:defRPr>
            </a:lvl3pPr>
            <a:lvl4pPr marL="1028700" indent="0">
              <a:buNone/>
              <a:defRPr sz="2175">
                <a:solidFill>
                  <a:schemeClr val="tx1">
                    <a:lumMod val="65000"/>
                    <a:lumOff val="35000"/>
                  </a:schemeClr>
                </a:solidFill>
                <a:latin typeface="Peckham Black" panose="00000900000000000000" pitchFamily="50" charset="0"/>
              </a:defRPr>
            </a:lvl4pPr>
            <a:lvl5pPr marL="1371600" indent="0">
              <a:buNone/>
              <a:defRPr sz="2175">
                <a:solidFill>
                  <a:schemeClr val="tx1">
                    <a:lumMod val="65000"/>
                    <a:lumOff val="35000"/>
                  </a:schemeClr>
                </a:solidFill>
                <a:latin typeface="Peckham Black" panose="00000900000000000000" pitchFamily="50" charset="0"/>
              </a:defRPr>
            </a:lvl5pPr>
          </a:lstStyle>
          <a:p>
            <a:pPr lvl="0"/>
            <a:r>
              <a:rPr lang="en-US" dirty="0"/>
              <a:t>Edit Master text styles</a:t>
            </a:r>
          </a:p>
        </p:txBody>
      </p:sp>
    </p:spTree>
    <p:extLst>
      <p:ext uri="{BB962C8B-B14F-4D97-AF65-F5344CB8AC3E}">
        <p14:creationId xmlns:p14="http://schemas.microsoft.com/office/powerpoint/2010/main" val="2864163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054D65-F4BD-4E4E-8A3C-81615515479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A7770B-0F69-4708-9823-E012D4C7AB6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74E9642-90B9-40F4-BA3D-AE4E5DDC90D8}"/>
              </a:ext>
            </a:extLst>
          </p:cNvPr>
          <p:cNvSpPr>
            <a:spLocks noGrp="1"/>
          </p:cNvSpPr>
          <p:nvPr>
            <p:ph type="title"/>
          </p:nvPr>
        </p:nvSpPr>
        <p:spPr>
          <a:xfrm>
            <a:off x="1186732" y="136526"/>
            <a:ext cx="7328618" cy="544512"/>
          </a:xfrm>
        </p:spPr>
        <p:txBody>
          <a:bodyPr anchor="b" anchorCtr="0">
            <a:normAutofit/>
          </a:bodyPr>
          <a:lstStyle>
            <a:lvl1pPr>
              <a:defRPr sz="1800">
                <a:solidFill>
                  <a:schemeClr val="accent1"/>
                </a:solidFill>
                <a:latin typeface="Peckham Black" panose="00000900000000000000" pitchFamily="50" charset="0"/>
              </a:defRPr>
            </a:lvl1pPr>
          </a:lstStyle>
          <a:p>
            <a:r>
              <a:rPr lang="en-US" dirty="0"/>
              <a:t>Click to edit Master title style</a:t>
            </a:r>
          </a:p>
        </p:txBody>
      </p:sp>
      <p:pic>
        <p:nvPicPr>
          <p:cNvPr id="9" name="Animal U Logo">
            <a:extLst>
              <a:ext uri="{FF2B5EF4-FFF2-40B4-BE49-F238E27FC236}">
                <a16:creationId xmlns:a16="http://schemas.microsoft.com/office/drawing/2014/main" id="{4410C557-2854-48A9-AC02-F98C6D5F1A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90224"/>
            <a:ext cx="815558" cy="854765"/>
          </a:xfrm>
          <a:prstGeom prst="rect">
            <a:avLst/>
          </a:prstGeom>
        </p:spPr>
      </p:pic>
      <p:sp>
        <p:nvSpPr>
          <p:cNvPr id="10" name="Text Placeholder 8">
            <a:extLst>
              <a:ext uri="{FF2B5EF4-FFF2-40B4-BE49-F238E27FC236}">
                <a16:creationId xmlns:a16="http://schemas.microsoft.com/office/drawing/2014/main" id="{1606CC5D-6FF7-4C7D-AC7E-7A0487678DE7}"/>
              </a:ext>
            </a:extLst>
          </p:cNvPr>
          <p:cNvSpPr>
            <a:spLocks noGrp="1"/>
          </p:cNvSpPr>
          <p:nvPr>
            <p:ph type="body" sz="quarter" idx="13"/>
          </p:nvPr>
        </p:nvSpPr>
        <p:spPr>
          <a:xfrm>
            <a:off x="1187053" y="588169"/>
            <a:ext cx="7328297" cy="544512"/>
          </a:xfrm>
        </p:spPr>
        <p:txBody>
          <a:bodyPr>
            <a:noAutofit/>
          </a:bodyPr>
          <a:lstStyle>
            <a:lvl1pPr marL="0" indent="0">
              <a:buNone/>
              <a:defRPr sz="2175">
                <a:solidFill>
                  <a:schemeClr val="tx1">
                    <a:lumMod val="65000"/>
                    <a:lumOff val="35000"/>
                  </a:schemeClr>
                </a:solidFill>
                <a:latin typeface="Peckham Black" panose="00000900000000000000" pitchFamily="50" charset="0"/>
              </a:defRPr>
            </a:lvl1pPr>
            <a:lvl2pPr marL="342900" indent="0">
              <a:buNone/>
              <a:defRPr sz="2175">
                <a:solidFill>
                  <a:schemeClr val="tx1">
                    <a:lumMod val="65000"/>
                    <a:lumOff val="35000"/>
                  </a:schemeClr>
                </a:solidFill>
                <a:latin typeface="Peckham Black" panose="00000900000000000000" pitchFamily="50" charset="0"/>
              </a:defRPr>
            </a:lvl2pPr>
            <a:lvl3pPr marL="685800" indent="0">
              <a:buNone/>
              <a:defRPr sz="2175">
                <a:solidFill>
                  <a:schemeClr val="tx1">
                    <a:lumMod val="65000"/>
                    <a:lumOff val="35000"/>
                  </a:schemeClr>
                </a:solidFill>
                <a:latin typeface="Peckham Black" panose="00000900000000000000" pitchFamily="50" charset="0"/>
              </a:defRPr>
            </a:lvl3pPr>
            <a:lvl4pPr marL="1028700" indent="0">
              <a:buNone/>
              <a:defRPr sz="2175">
                <a:solidFill>
                  <a:schemeClr val="tx1">
                    <a:lumMod val="65000"/>
                    <a:lumOff val="35000"/>
                  </a:schemeClr>
                </a:solidFill>
                <a:latin typeface="Peckham Black" panose="00000900000000000000" pitchFamily="50" charset="0"/>
              </a:defRPr>
            </a:lvl4pPr>
            <a:lvl5pPr marL="1371600" indent="0">
              <a:buNone/>
              <a:defRPr sz="2175">
                <a:solidFill>
                  <a:schemeClr val="tx1">
                    <a:lumMod val="65000"/>
                    <a:lumOff val="35000"/>
                  </a:schemeClr>
                </a:solidFill>
                <a:latin typeface="Peckham Black" panose="00000900000000000000" pitchFamily="50" charset="0"/>
              </a:defRPr>
            </a:lvl5pPr>
          </a:lstStyle>
          <a:p>
            <a:pPr lvl="0"/>
            <a:r>
              <a:rPr lang="en-US" dirty="0"/>
              <a:t>Edit Master text styles</a:t>
            </a:r>
          </a:p>
        </p:txBody>
      </p:sp>
      <p:sp>
        <p:nvSpPr>
          <p:cNvPr id="14" name="Slide Number Placeholder 13">
            <a:extLst>
              <a:ext uri="{FF2B5EF4-FFF2-40B4-BE49-F238E27FC236}">
                <a16:creationId xmlns:a16="http://schemas.microsoft.com/office/drawing/2014/main" id="{A4952F68-43BE-4669-8449-C9E516F0F368}"/>
              </a:ext>
            </a:extLst>
          </p:cNvPr>
          <p:cNvSpPr>
            <a:spLocks noGrp="1"/>
          </p:cNvSpPr>
          <p:nvPr>
            <p:ph type="sldNum" sz="quarter" idx="14"/>
          </p:nvPr>
        </p:nvSpPr>
        <p:spPr/>
        <p:txBody>
          <a:bodyPr/>
          <a:lstStyle/>
          <a:p>
            <a:fld id="{DF85F450-3CC6-4B31-8DF8-41A027D7B3A7}" type="slidenum">
              <a:rPr lang="en-US" smtClean="0"/>
              <a:pPr/>
              <a:t>‹#›</a:t>
            </a:fld>
            <a:endParaRPr lang="en-US" dirty="0"/>
          </a:p>
        </p:txBody>
      </p:sp>
    </p:spTree>
    <p:extLst>
      <p:ext uri="{BB962C8B-B14F-4D97-AF65-F5344CB8AC3E}">
        <p14:creationId xmlns:p14="http://schemas.microsoft.com/office/powerpoint/2010/main" val="426578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356AE2-5721-43D0-B85C-C1819F2747CF}"/>
              </a:ext>
            </a:extLst>
          </p:cNvPr>
          <p:cNvSpPr>
            <a:spLocks noGrp="1"/>
          </p:cNvSpPr>
          <p:nvPr>
            <p:ph type="title"/>
          </p:nvPr>
        </p:nvSpPr>
        <p:spPr>
          <a:xfrm>
            <a:off x="1186732" y="136526"/>
            <a:ext cx="7328618" cy="544512"/>
          </a:xfrm>
        </p:spPr>
        <p:txBody>
          <a:bodyPr anchor="b" anchorCtr="0">
            <a:normAutofit/>
          </a:bodyPr>
          <a:lstStyle>
            <a:lvl1pPr>
              <a:defRPr sz="1800">
                <a:solidFill>
                  <a:schemeClr val="accent1"/>
                </a:solidFill>
                <a:latin typeface="Peckham Black" panose="00000900000000000000" pitchFamily="50" charset="0"/>
              </a:defRPr>
            </a:lvl1pPr>
          </a:lstStyle>
          <a:p>
            <a:r>
              <a:rPr lang="en-US" dirty="0"/>
              <a:t>Click to edit Master title style</a:t>
            </a:r>
          </a:p>
        </p:txBody>
      </p:sp>
      <p:pic>
        <p:nvPicPr>
          <p:cNvPr id="7" name="Animal U Logo">
            <a:extLst>
              <a:ext uri="{FF2B5EF4-FFF2-40B4-BE49-F238E27FC236}">
                <a16:creationId xmlns:a16="http://schemas.microsoft.com/office/drawing/2014/main" id="{85DF0ADE-A638-4392-A060-77964C8BF9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90224"/>
            <a:ext cx="815558" cy="854765"/>
          </a:xfrm>
          <a:prstGeom prst="rect">
            <a:avLst/>
          </a:prstGeom>
        </p:spPr>
      </p:pic>
      <p:sp>
        <p:nvSpPr>
          <p:cNvPr id="8" name="Text Placeholder 8">
            <a:extLst>
              <a:ext uri="{FF2B5EF4-FFF2-40B4-BE49-F238E27FC236}">
                <a16:creationId xmlns:a16="http://schemas.microsoft.com/office/drawing/2014/main" id="{8CEDDF3C-7365-4628-959F-4765A72D83FC}"/>
              </a:ext>
            </a:extLst>
          </p:cNvPr>
          <p:cNvSpPr>
            <a:spLocks noGrp="1"/>
          </p:cNvSpPr>
          <p:nvPr>
            <p:ph type="body" sz="quarter" idx="13"/>
          </p:nvPr>
        </p:nvSpPr>
        <p:spPr>
          <a:xfrm>
            <a:off x="1187053" y="588169"/>
            <a:ext cx="7328297" cy="544512"/>
          </a:xfrm>
        </p:spPr>
        <p:txBody>
          <a:bodyPr>
            <a:noAutofit/>
          </a:bodyPr>
          <a:lstStyle>
            <a:lvl1pPr marL="0" indent="0">
              <a:buNone/>
              <a:defRPr sz="2175">
                <a:solidFill>
                  <a:schemeClr val="tx1">
                    <a:lumMod val="65000"/>
                    <a:lumOff val="35000"/>
                  </a:schemeClr>
                </a:solidFill>
                <a:latin typeface="Peckham Black" panose="00000900000000000000" pitchFamily="50" charset="0"/>
              </a:defRPr>
            </a:lvl1pPr>
            <a:lvl2pPr marL="342900" indent="0">
              <a:buNone/>
              <a:defRPr sz="2175">
                <a:solidFill>
                  <a:schemeClr val="tx1">
                    <a:lumMod val="65000"/>
                    <a:lumOff val="35000"/>
                  </a:schemeClr>
                </a:solidFill>
                <a:latin typeface="Peckham Black" panose="00000900000000000000" pitchFamily="50" charset="0"/>
              </a:defRPr>
            </a:lvl2pPr>
            <a:lvl3pPr marL="685800" indent="0">
              <a:buNone/>
              <a:defRPr sz="2175">
                <a:solidFill>
                  <a:schemeClr val="tx1">
                    <a:lumMod val="65000"/>
                    <a:lumOff val="35000"/>
                  </a:schemeClr>
                </a:solidFill>
                <a:latin typeface="Peckham Black" panose="00000900000000000000" pitchFamily="50" charset="0"/>
              </a:defRPr>
            </a:lvl3pPr>
            <a:lvl4pPr marL="1028700" indent="0">
              <a:buNone/>
              <a:defRPr sz="2175">
                <a:solidFill>
                  <a:schemeClr val="tx1">
                    <a:lumMod val="65000"/>
                    <a:lumOff val="35000"/>
                  </a:schemeClr>
                </a:solidFill>
                <a:latin typeface="Peckham Black" panose="00000900000000000000" pitchFamily="50" charset="0"/>
              </a:defRPr>
            </a:lvl4pPr>
            <a:lvl5pPr marL="1371600" indent="0">
              <a:buNone/>
              <a:defRPr sz="2175">
                <a:solidFill>
                  <a:schemeClr val="tx1">
                    <a:lumMod val="65000"/>
                    <a:lumOff val="35000"/>
                  </a:schemeClr>
                </a:solidFill>
                <a:latin typeface="Peckham Black" panose="00000900000000000000" pitchFamily="50" charset="0"/>
              </a:defRPr>
            </a:lvl5pPr>
          </a:lstStyle>
          <a:p>
            <a:pPr lvl="0"/>
            <a:r>
              <a:rPr lang="en-US" dirty="0"/>
              <a:t>Edit Master text styles</a:t>
            </a:r>
          </a:p>
        </p:txBody>
      </p:sp>
      <p:sp>
        <p:nvSpPr>
          <p:cNvPr id="9" name="Slide Number Placeholder 8">
            <a:extLst>
              <a:ext uri="{FF2B5EF4-FFF2-40B4-BE49-F238E27FC236}">
                <a16:creationId xmlns:a16="http://schemas.microsoft.com/office/drawing/2014/main" id="{75FF3CCD-5099-49FC-BD82-39280FF73C9E}"/>
              </a:ext>
            </a:extLst>
          </p:cNvPr>
          <p:cNvSpPr>
            <a:spLocks noGrp="1"/>
          </p:cNvSpPr>
          <p:nvPr>
            <p:ph type="sldNum" sz="quarter" idx="14"/>
          </p:nvPr>
        </p:nvSpPr>
        <p:spPr/>
        <p:txBody>
          <a:bodyPr/>
          <a:lstStyle/>
          <a:p>
            <a:fld id="{DF85F450-3CC6-4B31-8DF8-41A027D7B3A7}" type="slidenum">
              <a:rPr lang="en-US" smtClean="0"/>
              <a:pPr/>
              <a:t>‹#›</a:t>
            </a:fld>
            <a:endParaRPr lang="en-US" dirty="0"/>
          </a:p>
        </p:txBody>
      </p:sp>
    </p:spTree>
    <p:extLst>
      <p:ext uri="{BB962C8B-B14F-4D97-AF65-F5344CB8AC3E}">
        <p14:creationId xmlns:p14="http://schemas.microsoft.com/office/powerpoint/2010/main" val="247187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DC7764-7E8F-4108-81BE-A73F61FD2C32}"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107679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DC7764-7E8F-4108-81BE-A73F61FD2C32}"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37572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DC7764-7E8F-4108-81BE-A73F61FD2C32}"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1249181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DC7764-7E8F-4108-81BE-A73F61FD2C32}"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42761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DC7764-7E8F-4108-81BE-A73F61FD2C32}"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3505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C7764-7E8F-4108-81BE-A73F61FD2C32}"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1910005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DC7764-7E8F-4108-81BE-A73F61FD2C32}"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357326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DC7764-7E8F-4108-81BE-A73F61FD2C32}"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202268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C7764-7E8F-4108-81BE-A73F61FD2C32}" type="datetimeFigureOut">
              <a:rPr lang="en-US" smtClean="0"/>
              <a:t>7/13/2021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447CA-DCF7-4B0D-8B98-C42A80190F01}" type="slidenum">
              <a:rPr lang="en-US" smtClean="0"/>
              <a:t>‹#›</a:t>
            </a:fld>
            <a:endParaRPr lang="en-US"/>
          </a:p>
        </p:txBody>
      </p:sp>
    </p:spTree>
    <p:extLst>
      <p:ext uri="{BB962C8B-B14F-4D97-AF65-F5344CB8AC3E}">
        <p14:creationId xmlns:p14="http://schemas.microsoft.com/office/powerpoint/2010/main" val="35028409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60D7A-BD9C-4479-A866-68DCF1EFA2A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6922EA-1A90-42CD-A491-0190BDE567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7ACB0D8-4D87-4218-894A-8ABC36A06542}"/>
              </a:ext>
            </a:extLst>
          </p:cNvPr>
          <p:cNvSpPr>
            <a:spLocks noGrp="1"/>
          </p:cNvSpPr>
          <p:nvPr>
            <p:ph type="sldNum" sz="quarter" idx="12"/>
          </p:nvPr>
        </p:nvSpPr>
        <p:spPr>
          <a:xfrm>
            <a:off x="8660047" y="6477001"/>
            <a:ext cx="446764" cy="365125"/>
          </a:xfrm>
          <a:prstGeom prst="rect">
            <a:avLst/>
          </a:prstGeom>
        </p:spPr>
        <p:txBody>
          <a:bodyPr/>
          <a:lstStyle>
            <a:lvl1pPr algn="r">
              <a:defRPr sz="900">
                <a:solidFill>
                  <a:schemeClr val="tx1">
                    <a:lumMod val="65000"/>
                    <a:lumOff val="35000"/>
                  </a:schemeClr>
                </a:solidFill>
                <a:latin typeface="Peckham Black" panose="00000900000000000000" pitchFamily="50" charset="0"/>
              </a:defRPr>
            </a:lvl1pPr>
          </a:lstStyle>
          <a:p>
            <a:fld id="{DF85F450-3CC6-4B31-8DF8-41A027D7B3A7}" type="slidenum">
              <a:rPr lang="en-US" smtClean="0"/>
              <a:pPr/>
              <a:t>‹#›</a:t>
            </a:fld>
            <a:endParaRPr lang="en-US" dirty="0"/>
          </a:p>
        </p:txBody>
      </p:sp>
    </p:spTree>
    <p:extLst>
      <p:ext uri="{BB962C8B-B14F-4D97-AF65-F5344CB8AC3E}">
        <p14:creationId xmlns:p14="http://schemas.microsoft.com/office/powerpoint/2010/main" val="34798464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0301-7189-4233-A3B1-D417AF9F69F6}"/>
              </a:ext>
            </a:extLst>
          </p:cNvPr>
          <p:cNvSpPr>
            <a:spLocks noGrp="1"/>
          </p:cNvSpPr>
          <p:nvPr>
            <p:ph type="title"/>
          </p:nvPr>
        </p:nvSpPr>
        <p:spPr/>
        <p:txBody>
          <a:bodyPr/>
          <a:lstStyle/>
          <a:p>
            <a:r>
              <a:rPr lang="en-US" b="1" dirty="0">
                <a:latin typeface="Century Gothic" panose="020B0502020202020204" pitchFamily="34" charset="0"/>
              </a:rPr>
              <a:t>Whey Waste</a:t>
            </a:r>
          </a:p>
        </p:txBody>
      </p:sp>
      <p:sp>
        <p:nvSpPr>
          <p:cNvPr id="7" name="Content Placeholder 6">
            <a:extLst>
              <a:ext uri="{FF2B5EF4-FFF2-40B4-BE49-F238E27FC236}">
                <a16:creationId xmlns:a16="http://schemas.microsoft.com/office/drawing/2014/main" id="{19042D6C-33F3-425E-BAD3-3FEEC7C11451}"/>
              </a:ext>
            </a:extLst>
          </p:cNvPr>
          <p:cNvSpPr>
            <a:spLocks noGrp="1"/>
          </p:cNvSpPr>
          <p:nvPr>
            <p:ph idx="1"/>
          </p:nvPr>
        </p:nvSpPr>
        <p:spPr>
          <a:xfrm>
            <a:off x="628650" y="1825625"/>
            <a:ext cx="7886700" cy="4351338"/>
          </a:xfrm>
        </p:spPr>
        <p:txBody>
          <a:bodyPr>
            <a:normAutofit/>
          </a:bodyPr>
          <a:lstStyle/>
          <a:p>
            <a:pPr marL="0" indent="0">
              <a:buNone/>
            </a:pPr>
            <a:r>
              <a:rPr lang="en-US" sz="2400" dirty="0">
                <a:latin typeface="Century Gothic" panose="020B0502020202020204" pitchFamily="34" charset="0"/>
              </a:rPr>
              <a:t>Background:</a:t>
            </a:r>
          </a:p>
          <a:p>
            <a:r>
              <a:rPr lang="en-US" sz="2400" dirty="0">
                <a:latin typeface="Century Gothic" panose="020B0502020202020204" pitchFamily="34" charset="0"/>
              </a:rPr>
              <a:t>A by-product of producing cheese is whey. </a:t>
            </a:r>
          </a:p>
          <a:p>
            <a:r>
              <a:rPr lang="en-US" sz="2400" dirty="0">
                <a:latin typeface="Century Gothic" panose="020B0502020202020204" pitchFamily="34" charset="0"/>
              </a:rPr>
              <a:t>Whey is the liquid remaining after milk has been curdled and strained.</a:t>
            </a:r>
          </a:p>
          <a:p>
            <a:r>
              <a:rPr lang="en-US" sz="2400" dirty="0">
                <a:latin typeface="Century Gothic" panose="020B0502020202020204" pitchFamily="34" charset="0"/>
              </a:rPr>
              <a:t>One pound of cheese makes nine pounds of whey.</a:t>
            </a:r>
          </a:p>
          <a:p>
            <a:endParaRPr lang="en-US" sz="2400"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4C3503C1-2DE3-4C96-8DBB-E0179B5F29F9}"/>
              </a:ext>
            </a:extLst>
          </p:cNvPr>
          <p:cNvPicPr>
            <a:picLocks noChangeAspect="1"/>
          </p:cNvPicPr>
          <p:nvPr/>
        </p:nvPicPr>
        <p:blipFill>
          <a:blip r:embed="rId2"/>
          <a:stretch>
            <a:fillRect/>
          </a:stretch>
        </p:blipFill>
        <p:spPr>
          <a:xfrm>
            <a:off x="4950372" y="4142355"/>
            <a:ext cx="3564978" cy="2169544"/>
          </a:xfrm>
          <a:prstGeom prst="rect">
            <a:avLst/>
          </a:prstGeom>
        </p:spPr>
      </p:pic>
    </p:spTree>
    <p:extLst>
      <p:ext uri="{BB962C8B-B14F-4D97-AF65-F5344CB8AC3E}">
        <p14:creationId xmlns:p14="http://schemas.microsoft.com/office/powerpoint/2010/main" val="6757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0301-7189-4233-A3B1-D417AF9F69F6}"/>
              </a:ext>
            </a:extLst>
          </p:cNvPr>
          <p:cNvSpPr>
            <a:spLocks noGrp="1"/>
          </p:cNvSpPr>
          <p:nvPr>
            <p:ph type="title"/>
          </p:nvPr>
        </p:nvSpPr>
        <p:spPr/>
        <p:txBody>
          <a:bodyPr/>
          <a:lstStyle/>
          <a:p>
            <a:r>
              <a:rPr lang="en-US" b="1" dirty="0">
                <a:latin typeface="Century Gothic" panose="020B0502020202020204" pitchFamily="34" charset="0"/>
              </a:rPr>
              <a:t>Whey Waste</a:t>
            </a:r>
          </a:p>
        </p:txBody>
      </p:sp>
      <p:sp>
        <p:nvSpPr>
          <p:cNvPr id="7" name="Content Placeholder 6">
            <a:extLst>
              <a:ext uri="{FF2B5EF4-FFF2-40B4-BE49-F238E27FC236}">
                <a16:creationId xmlns:a16="http://schemas.microsoft.com/office/drawing/2014/main" id="{19042D6C-33F3-425E-BAD3-3FEEC7C11451}"/>
              </a:ext>
            </a:extLst>
          </p:cNvPr>
          <p:cNvSpPr>
            <a:spLocks noGrp="1"/>
          </p:cNvSpPr>
          <p:nvPr>
            <p:ph idx="1"/>
          </p:nvPr>
        </p:nvSpPr>
        <p:spPr>
          <a:xfrm>
            <a:off x="628650" y="1825625"/>
            <a:ext cx="7886700" cy="4351338"/>
          </a:xfrm>
        </p:spPr>
        <p:txBody>
          <a:bodyPr>
            <a:normAutofit/>
          </a:bodyPr>
          <a:lstStyle/>
          <a:p>
            <a:pPr marL="0" indent="0">
              <a:buNone/>
            </a:pPr>
            <a:r>
              <a:rPr lang="en-US" sz="2400" dirty="0">
                <a:latin typeface="Century Gothic" panose="020B0502020202020204" pitchFamily="34" charset="0"/>
              </a:rPr>
              <a:t>Scenario:</a:t>
            </a:r>
          </a:p>
          <a:p>
            <a:r>
              <a:rPr lang="en-US" sz="2400" dirty="0">
                <a:latin typeface="Century Gothic" panose="020B0502020202020204" pitchFamily="34" charset="0"/>
              </a:rPr>
              <a:t>Most dairies/cheese processing plants dispose of whey. It can be spread on fields to naturally decompose (adding some minor nutrients for growing crops). </a:t>
            </a:r>
          </a:p>
          <a:p>
            <a:endParaRPr lang="en-US" sz="2400" dirty="0">
              <a:latin typeface="Century Gothic" panose="020B0502020202020204" pitchFamily="34" charset="0"/>
            </a:endParaRPr>
          </a:p>
          <a:p>
            <a:r>
              <a:rPr lang="en-US" sz="2400" dirty="0">
                <a:latin typeface="Century Gothic" panose="020B0502020202020204" pitchFamily="34" charset="0"/>
              </a:rPr>
              <a:t>Can the whey be used for something else?</a:t>
            </a:r>
          </a:p>
          <a:p>
            <a:endParaRPr lang="en-US" sz="2400" dirty="0">
              <a:latin typeface="Century Gothic" panose="020B0502020202020204" pitchFamily="34" charset="0"/>
            </a:endParaRPr>
          </a:p>
          <a:p>
            <a:r>
              <a:rPr lang="en-US" sz="2400" dirty="0">
                <a:latin typeface="Century Gothic" panose="020B0502020202020204" pitchFamily="34" charset="0"/>
              </a:rPr>
              <a:t>Can the whey be turned into a value-added product?</a:t>
            </a:r>
          </a:p>
          <a:p>
            <a:endParaRPr lang="en-US" sz="2400"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1866427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0301-7189-4233-A3B1-D417AF9F69F6}"/>
              </a:ext>
            </a:extLst>
          </p:cNvPr>
          <p:cNvSpPr>
            <a:spLocks noGrp="1"/>
          </p:cNvSpPr>
          <p:nvPr>
            <p:ph type="title"/>
          </p:nvPr>
        </p:nvSpPr>
        <p:spPr/>
        <p:txBody>
          <a:bodyPr/>
          <a:lstStyle/>
          <a:p>
            <a:r>
              <a:rPr lang="en-US" b="1" dirty="0">
                <a:latin typeface="Century Gothic" panose="020B0502020202020204" pitchFamily="34" charset="0"/>
              </a:rPr>
              <a:t>Whey Waste</a:t>
            </a:r>
          </a:p>
        </p:txBody>
      </p:sp>
      <p:sp>
        <p:nvSpPr>
          <p:cNvPr id="7" name="Content Placeholder 6">
            <a:extLst>
              <a:ext uri="{FF2B5EF4-FFF2-40B4-BE49-F238E27FC236}">
                <a16:creationId xmlns:a16="http://schemas.microsoft.com/office/drawing/2014/main" id="{19042D6C-33F3-425E-BAD3-3FEEC7C11451}"/>
              </a:ext>
            </a:extLst>
          </p:cNvPr>
          <p:cNvSpPr>
            <a:spLocks noGrp="1"/>
          </p:cNvSpPr>
          <p:nvPr>
            <p:ph idx="1"/>
          </p:nvPr>
        </p:nvSpPr>
        <p:spPr>
          <a:xfrm>
            <a:off x="628650" y="1825625"/>
            <a:ext cx="7886700" cy="4351338"/>
          </a:xfrm>
        </p:spPr>
        <p:txBody>
          <a:bodyPr>
            <a:normAutofit/>
          </a:bodyPr>
          <a:lstStyle/>
          <a:p>
            <a:pPr marL="0" indent="0">
              <a:buNone/>
            </a:pPr>
            <a:r>
              <a:rPr lang="en-US" sz="2400" b="1" dirty="0">
                <a:latin typeface="Century Gothic" panose="020B0502020202020204" pitchFamily="34" charset="0"/>
              </a:rPr>
              <a:t>Wet or Dry?</a:t>
            </a:r>
          </a:p>
          <a:p>
            <a:r>
              <a:rPr lang="en-US" sz="2400" dirty="0">
                <a:latin typeface="Century Gothic" panose="020B0502020202020204" pitchFamily="34" charset="0"/>
              </a:rPr>
              <a:t>Whey is primarily water and proteins</a:t>
            </a:r>
          </a:p>
          <a:p>
            <a:r>
              <a:rPr lang="en-US" sz="2400" dirty="0">
                <a:latin typeface="Century Gothic" panose="020B0502020202020204" pitchFamily="34" charset="0"/>
              </a:rPr>
              <a:t>In the liquid form it is very heavy.</a:t>
            </a:r>
          </a:p>
          <a:p>
            <a:r>
              <a:rPr lang="en-US" sz="2400" dirty="0">
                <a:latin typeface="Century Gothic" panose="020B0502020202020204" pitchFamily="34" charset="0"/>
              </a:rPr>
              <a:t>The water can be removed with a drier. Small machines might cost upwards of $250,000 and aren’t feasible for most small dairies or milk processors.</a:t>
            </a:r>
          </a:p>
          <a:p>
            <a:endParaRPr lang="en-US" sz="2400"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288FCA06-C2C8-419B-B935-BDD6044E5124}"/>
              </a:ext>
            </a:extLst>
          </p:cNvPr>
          <p:cNvPicPr>
            <a:picLocks noChangeAspect="1"/>
          </p:cNvPicPr>
          <p:nvPr/>
        </p:nvPicPr>
        <p:blipFill>
          <a:blip r:embed="rId2"/>
          <a:stretch>
            <a:fillRect/>
          </a:stretch>
        </p:blipFill>
        <p:spPr>
          <a:xfrm>
            <a:off x="5812221" y="4421023"/>
            <a:ext cx="2521168" cy="1890876"/>
          </a:xfrm>
          <a:prstGeom prst="rect">
            <a:avLst/>
          </a:prstGeom>
        </p:spPr>
      </p:pic>
    </p:spTree>
    <p:extLst>
      <p:ext uri="{BB962C8B-B14F-4D97-AF65-F5344CB8AC3E}">
        <p14:creationId xmlns:p14="http://schemas.microsoft.com/office/powerpoint/2010/main" val="1029602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0301-7189-4233-A3B1-D417AF9F69F6}"/>
              </a:ext>
            </a:extLst>
          </p:cNvPr>
          <p:cNvSpPr>
            <a:spLocks noGrp="1"/>
          </p:cNvSpPr>
          <p:nvPr>
            <p:ph type="title"/>
          </p:nvPr>
        </p:nvSpPr>
        <p:spPr/>
        <p:txBody>
          <a:bodyPr/>
          <a:lstStyle/>
          <a:p>
            <a:r>
              <a:rPr lang="en-US" b="1" dirty="0">
                <a:latin typeface="Century Gothic" panose="020B0502020202020204" pitchFamily="34" charset="0"/>
              </a:rPr>
              <a:t>Whey Waste</a:t>
            </a:r>
          </a:p>
        </p:txBody>
      </p:sp>
      <p:sp>
        <p:nvSpPr>
          <p:cNvPr id="7" name="Content Placeholder 6">
            <a:extLst>
              <a:ext uri="{FF2B5EF4-FFF2-40B4-BE49-F238E27FC236}">
                <a16:creationId xmlns:a16="http://schemas.microsoft.com/office/drawing/2014/main" id="{19042D6C-33F3-425E-BAD3-3FEEC7C11451}"/>
              </a:ext>
            </a:extLst>
          </p:cNvPr>
          <p:cNvSpPr>
            <a:spLocks noGrp="1"/>
          </p:cNvSpPr>
          <p:nvPr>
            <p:ph idx="1"/>
          </p:nvPr>
        </p:nvSpPr>
        <p:spPr>
          <a:xfrm>
            <a:off x="628650" y="1825625"/>
            <a:ext cx="7886700" cy="4351338"/>
          </a:xfrm>
        </p:spPr>
        <p:txBody>
          <a:bodyPr>
            <a:normAutofit fontScale="85000" lnSpcReduction="20000"/>
          </a:bodyPr>
          <a:lstStyle/>
          <a:p>
            <a:pPr marL="0" indent="0">
              <a:buNone/>
            </a:pPr>
            <a:r>
              <a:rPr lang="en-US" sz="2400" b="1" dirty="0">
                <a:latin typeface="Century Gothic" panose="020B0502020202020204" pitchFamily="34" charset="0"/>
              </a:rPr>
              <a:t>Wet</a:t>
            </a:r>
          </a:p>
          <a:p>
            <a:r>
              <a:rPr lang="en-US" sz="2400" dirty="0">
                <a:latin typeface="Century Gothic" panose="020B0502020202020204" pitchFamily="34" charset="0"/>
              </a:rPr>
              <a:t>Make ricotta - add milk, harvest curds</a:t>
            </a:r>
          </a:p>
          <a:p>
            <a:r>
              <a:rPr lang="en-US" sz="2400" dirty="0">
                <a:latin typeface="Century Gothic" panose="020B0502020202020204" pitchFamily="34" charset="0"/>
              </a:rPr>
              <a:t>Make mozzarella - make ricotta, then stretch curds in hot water</a:t>
            </a:r>
          </a:p>
          <a:p>
            <a:r>
              <a:rPr lang="en-US" sz="2400" dirty="0">
                <a:latin typeface="Century Gothic" panose="020B0502020202020204" pitchFamily="34" charset="0"/>
              </a:rPr>
              <a:t>Make butter - left to cool some sediment can be collected</a:t>
            </a:r>
          </a:p>
          <a:p>
            <a:r>
              <a:rPr lang="en-US" sz="2400" dirty="0">
                <a:latin typeface="Century Gothic" panose="020B0502020202020204" pitchFamily="34" charset="0"/>
              </a:rPr>
              <a:t>Make pesticide (mildew) – dilute with water and spray on plants</a:t>
            </a:r>
          </a:p>
          <a:p>
            <a:r>
              <a:rPr lang="en-US" sz="2400" dirty="0">
                <a:latin typeface="Century Gothic" panose="020B0502020202020204" pitchFamily="34" charset="0"/>
              </a:rPr>
              <a:t>Add to smoothies, sodas, and pickling vegetables</a:t>
            </a:r>
          </a:p>
          <a:p>
            <a:r>
              <a:rPr lang="en-US" sz="2400" dirty="0">
                <a:latin typeface="Century Gothic" panose="020B0502020202020204" pitchFamily="34" charset="0"/>
              </a:rPr>
              <a:t>Feed it to animals - locally</a:t>
            </a:r>
          </a:p>
          <a:p>
            <a:r>
              <a:rPr lang="en-US" sz="2400" dirty="0">
                <a:latin typeface="Century Gothic" panose="020B0502020202020204" pitchFamily="34" charset="0"/>
              </a:rPr>
              <a:t>Natural face cleanser, hair conditioner</a:t>
            </a:r>
          </a:p>
          <a:p>
            <a:r>
              <a:rPr lang="en-US" sz="2400" dirty="0">
                <a:latin typeface="Century Gothic" panose="020B0502020202020204" pitchFamily="34" charset="0"/>
              </a:rPr>
              <a:t>Soup stocks, baking additive, soak nuts and grains for cooking</a:t>
            </a:r>
          </a:p>
          <a:p>
            <a:endParaRPr lang="en-US" sz="2400" dirty="0">
              <a:latin typeface="Century Gothic" panose="020B0502020202020204" pitchFamily="34" charset="0"/>
            </a:endParaRPr>
          </a:p>
          <a:p>
            <a:r>
              <a:rPr lang="en-US" sz="2400" dirty="0">
                <a:latin typeface="Century Gothic" panose="020B0502020202020204" pitchFamily="34" charset="0"/>
              </a:rPr>
              <a:t>PROBLEM: All of these are small scale</a:t>
            </a:r>
          </a:p>
          <a:p>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96E7064D-13BD-41A1-8716-2FF70DCA97F2}"/>
              </a:ext>
            </a:extLst>
          </p:cNvPr>
          <p:cNvPicPr>
            <a:picLocks noChangeAspect="1"/>
          </p:cNvPicPr>
          <p:nvPr/>
        </p:nvPicPr>
        <p:blipFill>
          <a:blip r:embed="rId2"/>
          <a:stretch>
            <a:fillRect/>
          </a:stretch>
        </p:blipFill>
        <p:spPr>
          <a:xfrm>
            <a:off x="5969875" y="191294"/>
            <a:ext cx="2983623" cy="1989082"/>
          </a:xfrm>
          <a:prstGeom prst="rect">
            <a:avLst/>
          </a:prstGeom>
        </p:spPr>
      </p:pic>
    </p:spTree>
    <p:extLst>
      <p:ext uri="{BB962C8B-B14F-4D97-AF65-F5344CB8AC3E}">
        <p14:creationId xmlns:p14="http://schemas.microsoft.com/office/powerpoint/2010/main" val="351957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0301-7189-4233-A3B1-D417AF9F69F6}"/>
              </a:ext>
            </a:extLst>
          </p:cNvPr>
          <p:cNvSpPr>
            <a:spLocks noGrp="1"/>
          </p:cNvSpPr>
          <p:nvPr>
            <p:ph type="title"/>
          </p:nvPr>
        </p:nvSpPr>
        <p:spPr/>
        <p:txBody>
          <a:bodyPr/>
          <a:lstStyle/>
          <a:p>
            <a:r>
              <a:rPr lang="en-US" b="1" dirty="0">
                <a:latin typeface="Century Gothic" panose="020B0502020202020204" pitchFamily="34" charset="0"/>
              </a:rPr>
              <a:t>Whey Waste</a:t>
            </a:r>
          </a:p>
        </p:txBody>
      </p:sp>
      <p:sp>
        <p:nvSpPr>
          <p:cNvPr id="7" name="Content Placeholder 6">
            <a:extLst>
              <a:ext uri="{FF2B5EF4-FFF2-40B4-BE49-F238E27FC236}">
                <a16:creationId xmlns:a16="http://schemas.microsoft.com/office/drawing/2014/main" id="{19042D6C-33F3-425E-BAD3-3FEEC7C11451}"/>
              </a:ext>
            </a:extLst>
          </p:cNvPr>
          <p:cNvSpPr>
            <a:spLocks noGrp="1"/>
          </p:cNvSpPr>
          <p:nvPr>
            <p:ph idx="1"/>
          </p:nvPr>
        </p:nvSpPr>
        <p:spPr>
          <a:xfrm>
            <a:off x="628650" y="1825625"/>
            <a:ext cx="7886700" cy="4351338"/>
          </a:xfrm>
        </p:spPr>
        <p:txBody>
          <a:bodyPr>
            <a:normAutofit/>
          </a:bodyPr>
          <a:lstStyle/>
          <a:p>
            <a:pPr marL="0" indent="0">
              <a:buNone/>
            </a:pPr>
            <a:r>
              <a:rPr lang="en-US" sz="2400" b="1" dirty="0">
                <a:latin typeface="Century Gothic" panose="020B0502020202020204" pitchFamily="34" charset="0"/>
              </a:rPr>
              <a:t>Dry</a:t>
            </a:r>
          </a:p>
          <a:p>
            <a:r>
              <a:rPr lang="en-US" sz="2400" dirty="0">
                <a:latin typeface="Century Gothic" panose="020B0502020202020204" pitchFamily="34" charset="0"/>
              </a:rPr>
              <a:t>Feed it to animals – more easily transported</a:t>
            </a:r>
          </a:p>
          <a:p>
            <a:r>
              <a:rPr lang="en-US" sz="2400" dirty="0">
                <a:latin typeface="Century Gothic" panose="020B0502020202020204" pitchFamily="34" charset="0"/>
              </a:rPr>
              <a:t>Protein powder – dietary supplement for humans</a:t>
            </a:r>
          </a:p>
          <a:p>
            <a:r>
              <a:rPr lang="en-US" sz="2400" dirty="0">
                <a:latin typeface="Century Gothic" panose="020B0502020202020204" pitchFamily="34" charset="0"/>
              </a:rPr>
              <a:t>Filtered to isolate individual components (protein, lactose, fat)</a:t>
            </a:r>
          </a:p>
          <a:p>
            <a:endParaRPr lang="en-US" sz="2400" dirty="0">
              <a:latin typeface="Century Gothic" panose="020B0502020202020204" pitchFamily="34" charset="0"/>
            </a:endParaRPr>
          </a:p>
          <a:p>
            <a:r>
              <a:rPr lang="en-US" sz="2400" dirty="0">
                <a:latin typeface="Century Gothic" panose="020B0502020202020204" pitchFamily="34" charset="0"/>
              </a:rPr>
              <a:t>PROBLEM: Drying is very expensive</a:t>
            </a:r>
          </a:p>
          <a:p>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2E1482FE-65FD-40B4-B013-713B2787C76D}"/>
              </a:ext>
            </a:extLst>
          </p:cNvPr>
          <p:cNvPicPr>
            <a:picLocks noChangeAspect="1"/>
          </p:cNvPicPr>
          <p:nvPr/>
        </p:nvPicPr>
        <p:blipFill>
          <a:blip r:embed="rId2"/>
          <a:stretch>
            <a:fillRect/>
          </a:stretch>
        </p:blipFill>
        <p:spPr>
          <a:xfrm>
            <a:off x="6495393" y="3996997"/>
            <a:ext cx="2314902" cy="2314902"/>
          </a:xfrm>
          <a:prstGeom prst="rect">
            <a:avLst/>
          </a:prstGeom>
        </p:spPr>
      </p:pic>
    </p:spTree>
    <p:extLst>
      <p:ext uri="{BB962C8B-B14F-4D97-AF65-F5344CB8AC3E}">
        <p14:creationId xmlns:p14="http://schemas.microsoft.com/office/powerpoint/2010/main" val="346209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0301-7189-4233-A3B1-D417AF9F69F6}"/>
              </a:ext>
            </a:extLst>
          </p:cNvPr>
          <p:cNvSpPr>
            <a:spLocks noGrp="1"/>
          </p:cNvSpPr>
          <p:nvPr>
            <p:ph type="title"/>
          </p:nvPr>
        </p:nvSpPr>
        <p:spPr/>
        <p:txBody>
          <a:bodyPr/>
          <a:lstStyle/>
          <a:p>
            <a:r>
              <a:rPr lang="en-US" b="1" dirty="0">
                <a:latin typeface="Century Gothic" panose="020B0502020202020204" pitchFamily="34" charset="0"/>
              </a:rPr>
              <a:t>Whey Waste</a:t>
            </a:r>
          </a:p>
        </p:txBody>
      </p:sp>
      <p:sp>
        <p:nvSpPr>
          <p:cNvPr id="7" name="Content Placeholder 6">
            <a:extLst>
              <a:ext uri="{FF2B5EF4-FFF2-40B4-BE49-F238E27FC236}">
                <a16:creationId xmlns:a16="http://schemas.microsoft.com/office/drawing/2014/main" id="{19042D6C-33F3-425E-BAD3-3FEEC7C11451}"/>
              </a:ext>
            </a:extLst>
          </p:cNvPr>
          <p:cNvSpPr>
            <a:spLocks noGrp="1"/>
          </p:cNvSpPr>
          <p:nvPr>
            <p:ph idx="1"/>
          </p:nvPr>
        </p:nvSpPr>
        <p:spPr>
          <a:xfrm>
            <a:off x="628650" y="1825625"/>
            <a:ext cx="7886700" cy="4351338"/>
          </a:xfrm>
        </p:spPr>
        <p:txBody>
          <a:bodyPr>
            <a:normAutofit/>
          </a:bodyPr>
          <a:lstStyle/>
          <a:p>
            <a:pPr marL="0" indent="0">
              <a:buNone/>
            </a:pPr>
            <a:r>
              <a:rPr lang="en-US" sz="2400" b="1" dirty="0">
                <a:latin typeface="Century Gothic" panose="020B0502020202020204" pitchFamily="34" charset="0"/>
              </a:rPr>
              <a:t>Other Solutions</a:t>
            </a:r>
          </a:p>
          <a:p>
            <a:r>
              <a:rPr lang="en-US" sz="2400" dirty="0">
                <a:latin typeface="Century Gothic" panose="020B0502020202020204" pitchFamily="34" charset="0"/>
              </a:rPr>
              <a:t>Biodigester – microbial reaction to break whey down and turn it into biogas and eventually electricity</a:t>
            </a:r>
          </a:p>
          <a:p>
            <a:endParaRPr lang="en-US" sz="2400" dirty="0">
              <a:latin typeface="Century Gothic" panose="020B0502020202020204" pitchFamily="34" charset="0"/>
            </a:endParaRPr>
          </a:p>
          <a:p>
            <a:r>
              <a:rPr lang="en-US" sz="2400" dirty="0">
                <a:latin typeface="Century Gothic" panose="020B0502020202020204" pitchFamily="34" charset="0"/>
              </a:rPr>
              <a:t>PROBLEM: The capital infrastructure to build is millions of dollars</a:t>
            </a:r>
          </a:p>
          <a:p>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D11D71C3-D608-4F82-A59C-B167F1B48163}"/>
              </a:ext>
            </a:extLst>
          </p:cNvPr>
          <p:cNvPicPr>
            <a:picLocks noChangeAspect="1"/>
          </p:cNvPicPr>
          <p:nvPr/>
        </p:nvPicPr>
        <p:blipFill rotWithShape="1">
          <a:blip r:embed="rId2"/>
          <a:srcRect l="21180" t="7387" r="9237"/>
          <a:stretch/>
        </p:blipFill>
        <p:spPr>
          <a:xfrm>
            <a:off x="4897822" y="4492824"/>
            <a:ext cx="2858812" cy="2251697"/>
          </a:xfrm>
          <a:prstGeom prst="rect">
            <a:avLst/>
          </a:prstGeom>
        </p:spPr>
      </p:pic>
    </p:spTree>
    <p:extLst>
      <p:ext uri="{BB962C8B-B14F-4D97-AF65-F5344CB8AC3E}">
        <p14:creationId xmlns:p14="http://schemas.microsoft.com/office/powerpoint/2010/main" val="416717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0301-7189-4233-A3B1-D417AF9F69F6}"/>
              </a:ext>
            </a:extLst>
          </p:cNvPr>
          <p:cNvSpPr>
            <a:spLocks noGrp="1"/>
          </p:cNvSpPr>
          <p:nvPr>
            <p:ph type="title"/>
          </p:nvPr>
        </p:nvSpPr>
        <p:spPr/>
        <p:txBody>
          <a:bodyPr/>
          <a:lstStyle/>
          <a:p>
            <a:r>
              <a:rPr lang="en-US" b="1" dirty="0">
                <a:latin typeface="Century Gothic" panose="020B0502020202020204" pitchFamily="34" charset="0"/>
              </a:rPr>
              <a:t>Whey Waste</a:t>
            </a:r>
          </a:p>
        </p:txBody>
      </p:sp>
      <p:sp>
        <p:nvSpPr>
          <p:cNvPr id="7" name="Content Placeholder 6">
            <a:extLst>
              <a:ext uri="{FF2B5EF4-FFF2-40B4-BE49-F238E27FC236}">
                <a16:creationId xmlns:a16="http://schemas.microsoft.com/office/drawing/2014/main" id="{19042D6C-33F3-425E-BAD3-3FEEC7C11451}"/>
              </a:ext>
            </a:extLst>
          </p:cNvPr>
          <p:cNvSpPr>
            <a:spLocks noGrp="1"/>
          </p:cNvSpPr>
          <p:nvPr>
            <p:ph idx="1"/>
          </p:nvPr>
        </p:nvSpPr>
        <p:spPr>
          <a:xfrm>
            <a:off x="628650" y="1825625"/>
            <a:ext cx="7886700" cy="4351338"/>
          </a:xfrm>
        </p:spPr>
        <p:txBody>
          <a:bodyPr>
            <a:normAutofit lnSpcReduction="10000"/>
          </a:bodyPr>
          <a:lstStyle/>
          <a:p>
            <a:pPr marL="0" indent="0">
              <a:buNone/>
            </a:pPr>
            <a:r>
              <a:rPr lang="en-US" sz="2400" b="1" dirty="0">
                <a:latin typeface="Century Gothic" panose="020B0502020202020204" pitchFamily="34" charset="0"/>
              </a:rPr>
              <a:t>Student Engineering Challenge</a:t>
            </a:r>
          </a:p>
          <a:p>
            <a:r>
              <a:rPr lang="en-US" sz="2400" dirty="0">
                <a:latin typeface="Century Gothic" panose="020B0502020202020204" pitchFamily="34" charset="0"/>
              </a:rPr>
              <a:t>Assign students one of the potential solutions to using whey waste. </a:t>
            </a:r>
          </a:p>
          <a:p>
            <a:r>
              <a:rPr lang="en-US" sz="2400" dirty="0">
                <a:latin typeface="Century Gothic" panose="020B0502020202020204" pitchFamily="34" charset="0"/>
              </a:rPr>
              <a:t>Consider a cheese producer that produces 50,000 pounds of cheese per year (so 450,000 pounds of whey).</a:t>
            </a:r>
          </a:p>
          <a:p>
            <a:r>
              <a:rPr lang="en-US" sz="2400" dirty="0">
                <a:latin typeface="Century Gothic" panose="020B0502020202020204" pitchFamily="34" charset="0"/>
              </a:rPr>
              <a:t>Would their solution be feasible?</a:t>
            </a:r>
          </a:p>
          <a:p>
            <a:r>
              <a:rPr lang="en-US" sz="2400" dirty="0">
                <a:latin typeface="Century Gothic" panose="020B0502020202020204" pitchFamily="34" charset="0"/>
              </a:rPr>
              <a:t>What are the constraints of the scenario?</a:t>
            </a:r>
          </a:p>
          <a:p>
            <a:r>
              <a:rPr lang="en-US" sz="2400" dirty="0">
                <a:latin typeface="Century Gothic" panose="020B0502020202020204" pitchFamily="34" charset="0"/>
              </a:rPr>
              <a:t>How could they make it feasible?</a:t>
            </a:r>
          </a:p>
          <a:p>
            <a:r>
              <a:rPr lang="en-US" sz="2400" dirty="0">
                <a:latin typeface="Century Gothic" panose="020B0502020202020204" pitchFamily="34" charset="0"/>
              </a:rPr>
              <a:t>Have students create a decision matrix to analyze their findings.</a:t>
            </a:r>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CE68005F-8D07-4FE9-953D-57F6C133FBDE}"/>
              </a:ext>
            </a:extLst>
          </p:cNvPr>
          <p:cNvPicPr>
            <a:picLocks noChangeAspect="1"/>
          </p:cNvPicPr>
          <p:nvPr/>
        </p:nvPicPr>
        <p:blipFill>
          <a:blip r:embed="rId2"/>
          <a:stretch>
            <a:fillRect/>
          </a:stretch>
        </p:blipFill>
        <p:spPr>
          <a:xfrm>
            <a:off x="6831723" y="135958"/>
            <a:ext cx="2163407" cy="1977972"/>
          </a:xfrm>
          <a:prstGeom prst="rect">
            <a:avLst/>
          </a:prstGeom>
        </p:spPr>
      </p:pic>
    </p:spTree>
    <p:extLst>
      <p:ext uri="{BB962C8B-B14F-4D97-AF65-F5344CB8AC3E}">
        <p14:creationId xmlns:p14="http://schemas.microsoft.com/office/powerpoint/2010/main" val="4257820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0301-7189-4233-A3B1-D417AF9F69F6}"/>
              </a:ext>
            </a:extLst>
          </p:cNvPr>
          <p:cNvSpPr>
            <a:spLocks noGrp="1"/>
          </p:cNvSpPr>
          <p:nvPr>
            <p:ph type="title"/>
          </p:nvPr>
        </p:nvSpPr>
        <p:spPr/>
        <p:txBody>
          <a:bodyPr/>
          <a:lstStyle/>
          <a:p>
            <a:r>
              <a:rPr lang="en-US" b="1" dirty="0">
                <a:latin typeface="Century Gothic" panose="020B0502020202020204" pitchFamily="34" charset="0"/>
              </a:rPr>
              <a:t>Whey Waste</a:t>
            </a:r>
          </a:p>
        </p:txBody>
      </p:sp>
      <p:sp>
        <p:nvSpPr>
          <p:cNvPr id="7" name="Content Placeholder 6">
            <a:extLst>
              <a:ext uri="{FF2B5EF4-FFF2-40B4-BE49-F238E27FC236}">
                <a16:creationId xmlns:a16="http://schemas.microsoft.com/office/drawing/2014/main" id="{19042D6C-33F3-425E-BAD3-3FEEC7C11451}"/>
              </a:ext>
            </a:extLst>
          </p:cNvPr>
          <p:cNvSpPr>
            <a:spLocks noGrp="1"/>
          </p:cNvSpPr>
          <p:nvPr>
            <p:ph idx="1"/>
          </p:nvPr>
        </p:nvSpPr>
        <p:spPr>
          <a:xfrm>
            <a:off x="628650" y="1825625"/>
            <a:ext cx="7886700" cy="4351338"/>
          </a:xfrm>
        </p:spPr>
        <p:txBody>
          <a:bodyPr>
            <a:normAutofit fontScale="70000" lnSpcReduction="20000"/>
          </a:bodyPr>
          <a:lstStyle/>
          <a:p>
            <a:pPr marL="0" indent="0">
              <a:buNone/>
            </a:pPr>
            <a:r>
              <a:rPr lang="en-US" sz="2400" b="1" dirty="0">
                <a:latin typeface="Century Gothic" panose="020B0502020202020204" pitchFamily="34" charset="0"/>
              </a:rPr>
              <a:t>Decision Matrix</a:t>
            </a:r>
          </a:p>
          <a:p>
            <a:pPr marL="457200" indent="-457200">
              <a:buFont typeface="+mj-lt"/>
              <a:buAutoNum type="arabicPeriod"/>
            </a:pPr>
            <a:r>
              <a:rPr lang="en-US" sz="2200" dirty="0">
                <a:latin typeface="Century Gothic" panose="020B0502020202020204" pitchFamily="34" charset="0"/>
              </a:rPr>
              <a:t>List all of your options as the row labels on the table and list the factors that you need to consider as the column headings. For example, if you were buying a new laptop, factors to consider might be cost, dimensions, and hard disk size.</a:t>
            </a:r>
          </a:p>
          <a:p>
            <a:pPr marL="457200" indent="-457200">
              <a:buFont typeface="+mj-lt"/>
              <a:buAutoNum type="arabicPeriod"/>
            </a:pPr>
            <a:r>
              <a:rPr lang="en-US" sz="2200" dirty="0">
                <a:latin typeface="Century Gothic" panose="020B0502020202020204" pitchFamily="34" charset="0"/>
              </a:rPr>
              <a:t>Work your way down the columns of your table, scoring each option for each of the factors in your decision. Score each option from 0 (poor) to 5 (very good). Note that you do not have to have a different score for each option – if none of them are good for a particular factor in your decision, then all options should score 0.</a:t>
            </a:r>
          </a:p>
          <a:p>
            <a:pPr marL="457200" indent="-457200">
              <a:buFont typeface="+mj-lt"/>
              <a:buAutoNum type="arabicPeriod"/>
            </a:pPr>
            <a:r>
              <a:rPr lang="en-US" sz="2200" dirty="0">
                <a:latin typeface="Century Gothic" panose="020B0502020202020204" pitchFamily="34" charset="0"/>
              </a:rPr>
              <a:t>The next step is to work out the relative importance of the factors in your decision. Show these as numbers from, say, 0 to 5, where 0 means that the factor is absolutely unimportant in the final decision, and 5 means that it is very important. (It's perfectly acceptable to have factors with the same importance.)</a:t>
            </a:r>
          </a:p>
          <a:p>
            <a:pPr marL="457200" indent="-457200">
              <a:buFont typeface="+mj-lt"/>
              <a:buAutoNum type="arabicPeriod"/>
            </a:pPr>
            <a:r>
              <a:rPr lang="en-US" sz="2200" dirty="0">
                <a:latin typeface="Century Gothic" panose="020B0502020202020204" pitchFamily="34" charset="0"/>
              </a:rPr>
              <a:t>Now multiply each of your scores from step 2 by the values for relative importance of the factor that you calculated in step 3. This will give you weighted scores for each option/factor combination.</a:t>
            </a:r>
          </a:p>
          <a:p>
            <a:pPr marL="457200" indent="-457200">
              <a:buFont typeface="+mj-lt"/>
              <a:buAutoNum type="arabicPeriod"/>
            </a:pPr>
            <a:r>
              <a:rPr lang="en-US" sz="2200" dirty="0">
                <a:latin typeface="Century Gothic" panose="020B0502020202020204" pitchFamily="34" charset="0"/>
              </a:rPr>
              <a:t>Finally, add up these weighted scores for each of your options. The option that scores the highest wins!</a:t>
            </a:r>
          </a:p>
        </p:txBody>
      </p:sp>
    </p:spTree>
    <p:extLst>
      <p:ext uri="{BB962C8B-B14F-4D97-AF65-F5344CB8AC3E}">
        <p14:creationId xmlns:p14="http://schemas.microsoft.com/office/powerpoint/2010/main" val="179642982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l Animals">
  <a:themeElements>
    <a:clrScheme name="Animal U">
      <a:dk1>
        <a:sysClr val="windowText" lastClr="000000"/>
      </a:dk1>
      <a:lt1>
        <a:sysClr val="window" lastClr="FFFFFF"/>
      </a:lt1>
      <a:dk2>
        <a:srgbClr val="3A3838"/>
      </a:dk2>
      <a:lt2>
        <a:srgbClr val="FFFFFF"/>
      </a:lt2>
      <a:accent1>
        <a:srgbClr val="009FDE"/>
      </a:accent1>
      <a:accent2>
        <a:srgbClr val="ED7D31"/>
      </a:accent2>
      <a:accent3>
        <a:srgbClr val="A5A5A5"/>
      </a:accent3>
      <a:accent4>
        <a:srgbClr val="FFC000"/>
      </a:accent4>
      <a:accent5>
        <a:srgbClr val="5B9BD5"/>
      </a:accent5>
      <a:accent6>
        <a:srgbClr val="70AD47"/>
      </a:accent6>
      <a:hlink>
        <a:srgbClr val="0086BC"/>
      </a:hlink>
      <a:folHlink>
        <a:srgbClr val="616C83"/>
      </a:folHlink>
    </a:clrScheme>
    <a:fontScheme name="Animal U">
      <a:majorFont>
        <a:latin typeface="Peckham SemiBold"/>
        <a:ea typeface=""/>
        <a:cs typeface=""/>
      </a:majorFont>
      <a:minorFont>
        <a:latin typeface="Peck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27804</TotalTime>
  <Words>608</Words>
  <Application>Microsoft Office PowerPoint</Application>
  <PresentationFormat>On-screen Show (4:3)</PresentationFormat>
  <Paragraphs>59</Paragraphs>
  <Slides>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Arial</vt:lpstr>
      <vt:lpstr>Calibri</vt:lpstr>
      <vt:lpstr>Calibri Light</vt:lpstr>
      <vt:lpstr>Century Gothic</vt:lpstr>
      <vt:lpstr>Peckham</vt:lpstr>
      <vt:lpstr>Peckham Black</vt:lpstr>
      <vt:lpstr>Peckham SemiBold</vt:lpstr>
      <vt:lpstr>1_Office Theme</vt:lpstr>
      <vt:lpstr>All Animals</vt:lpstr>
      <vt:lpstr>Whey Waste</vt:lpstr>
      <vt:lpstr>Whey Waste</vt:lpstr>
      <vt:lpstr>Whey Waste</vt:lpstr>
      <vt:lpstr>Whey Waste</vt:lpstr>
      <vt:lpstr>Whey Waste</vt:lpstr>
      <vt:lpstr>Whey Waste</vt:lpstr>
      <vt:lpstr>Whey Waste</vt:lpstr>
      <vt:lpstr>Whey Waste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 Present, and Future of Agriculture</dc:title>
  <dc:creator>Chrissy Rhodes</dc:creator>
  <cp:lastModifiedBy>Will Fett</cp:lastModifiedBy>
  <cp:revision>101</cp:revision>
  <dcterms:created xsi:type="dcterms:W3CDTF">2019-05-24T21:43:43Z</dcterms:created>
  <dcterms:modified xsi:type="dcterms:W3CDTF">2021-07-13T16:45:19Z</dcterms:modified>
</cp:coreProperties>
</file>